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3"/>
    <p:sldId id="272" r:id="rId4"/>
    <p:sldId id="295" r:id="rId5"/>
    <p:sldId id="296" r:id="rId6"/>
    <p:sldId id="259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ehuimei" initials="y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41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 showGuides="1">
      <p:cViewPr>
        <p:scale>
          <a:sx n="61" d="100"/>
          <a:sy n="61" d="100"/>
        </p:scale>
        <p:origin x="1008" y="630"/>
      </p:cViewPr>
      <p:guideLst>
        <p:guide orient="horz" pos="213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7F419-58B5-459B-BC38-70269356E2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0ED6F-5107-4E75-9052-6499E894405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462110" y="918336"/>
            <a:ext cx="11267777" cy="400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319672" y="6507843"/>
            <a:ext cx="410215" cy="233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占位符 1"/>
          <p:cNvSpPr>
            <a:spLocks noGrp="1"/>
          </p:cNvSpPr>
          <p:nvPr>
            <p:ph type="title"/>
          </p:nvPr>
        </p:nvSpPr>
        <p:spPr>
          <a:xfrm>
            <a:off x="462110" y="918336"/>
            <a:ext cx="11267777" cy="400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319672" y="6507843"/>
            <a:ext cx="410215" cy="233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占位符 1"/>
          <p:cNvSpPr>
            <a:spLocks noGrp="1"/>
          </p:cNvSpPr>
          <p:nvPr>
            <p:ph type="title"/>
          </p:nvPr>
        </p:nvSpPr>
        <p:spPr>
          <a:xfrm>
            <a:off x="462110" y="918336"/>
            <a:ext cx="11267777" cy="400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319672" y="6507843"/>
            <a:ext cx="410215" cy="233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62111" y="918336"/>
            <a:ext cx="11267777" cy="400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dirty="0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462111" y="815098"/>
            <a:ext cx="11267777" cy="0"/>
          </a:xfrm>
          <a:prstGeom prst="line">
            <a:avLst/>
          </a:prstGeom>
          <a:ln>
            <a:solidFill>
              <a:srgbClr val="2A41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319673" y="6507843"/>
            <a:ext cx="410215" cy="233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b44c0ef76cbe0a8e48137c40549c38a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01175" y="0"/>
            <a:ext cx="2329180" cy="7740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35" y="-1905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998605" y="3226638"/>
            <a:ext cx="384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远程驾驶方案总结</a:t>
            </a:r>
            <a:endParaRPr lang="zh-CN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93640" y="5791835"/>
            <a:ext cx="3145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2022.4.20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491105" y="2586990"/>
            <a:ext cx="7396480" cy="0"/>
          </a:xfrm>
          <a:prstGeom prst="line">
            <a:avLst/>
          </a:prstGeom>
          <a:ln w="28575">
            <a:solidFill>
              <a:srgbClr val="2A41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b44c0ef76cbe0a8e48137c40549c38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5080" y="382270"/>
            <a:ext cx="4561840" cy="15170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1.0 </a:t>
            </a:r>
            <a:r>
              <a:rPr lang="zh-CN" altLang="en-US"/>
              <a:t>带宽需求和理论延迟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graphicFrame>
        <p:nvGraphicFramePr>
          <p:cNvPr id="4" name="表格 3"/>
          <p:cNvGraphicFramePr/>
          <p:nvPr/>
        </p:nvGraphicFramePr>
        <p:xfrm>
          <a:off x="800735" y="1483995"/>
          <a:ext cx="85344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4800"/>
                <a:gridCol w="2844800"/>
                <a:gridCol w="28448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传输数据类型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单路带宽需求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ea typeface="宋体" charset="0"/>
                        </a:rPr>
                        <a:t>四路带宽需求</a:t>
                      </a:r>
                      <a:endParaRPr lang="zh-CN" altLang="en-US">
                        <a:ea typeface="宋体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720p</a:t>
                      </a:r>
                      <a:r>
                        <a:rPr lang="zh-CN" altLang="en-US">
                          <a:ea typeface="宋体" charset="0"/>
                        </a:rPr>
                        <a:t>图片</a:t>
                      </a:r>
                      <a:endParaRPr lang="zh-CN" altLang="en-US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40Mbps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160Mbps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720p</a:t>
                      </a:r>
                      <a:r>
                        <a:rPr lang="zh-CN" altLang="en-US">
                          <a:ea typeface="宋体" charset="0"/>
                        </a:rPr>
                        <a:t>视频</a:t>
                      </a:r>
                      <a:endParaRPr lang="zh-CN" altLang="en-US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1~4Mbps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4~16Mbps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1080p</a:t>
                      </a:r>
                      <a:r>
                        <a:rPr lang="zh-CN" altLang="en-US">
                          <a:ea typeface="宋体" charset="0"/>
                        </a:rPr>
                        <a:t>视频</a:t>
                      </a:r>
                      <a:endParaRPr lang="zh-CN" altLang="en-US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</a:t>
                      </a:r>
                      <a:r>
                        <a:rPr lang="zh-CN" altLang="en-US">
                          <a:ea typeface="宋体" charset="0"/>
                        </a:rPr>
                        <a:t>～</a:t>
                      </a:r>
                      <a:r>
                        <a:rPr lang="en-US" altLang="zh-CN">
                          <a:ea typeface="宋体" charset="0"/>
                        </a:rPr>
                        <a:t>10Mbps</a:t>
                      </a:r>
                      <a:endParaRPr lang="en-US" altLang="zh-CN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FF0000"/>
                          </a:solidFill>
                        </a:rPr>
                        <a:t>8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  <a:ea typeface="宋体" charset="0"/>
                        </a:rPr>
                        <a:t>～</a:t>
                      </a:r>
                      <a:r>
                        <a:rPr lang="en-US" altLang="zh-CN">
                          <a:solidFill>
                            <a:srgbClr val="FF0000"/>
                          </a:solidFill>
                          <a:ea typeface="宋体" charset="0"/>
                        </a:rPr>
                        <a:t>40Mbps</a:t>
                      </a:r>
                      <a:endParaRPr lang="en-US" altLang="zh-CN">
                        <a:solidFill>
                          <a:srgbClr val="FF0000"/>
                        </a:solidFill>
                        <a:ea typeface="宋体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ea typeface="宋体" charset="0"/>
                        </a:rPr>
                        <a:t>360p</a:t>
                      </a:r>
                      <a:r>
                        <a:rPr lang="zh-CN" altLang="en-US">
                          <a:ea typeface="宋体" charset="0"/>
                        </a:rPr>
                        <a:t>视频</a:t>
                      </a:r>
                      <a:endParaRPr lang="zh-CN" altLang="en-US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ea typeface="宋体" charset="0"/>
                        </a:rPr>
                        <a:t>低至</a:t>
                      </a:r>
                      <a:r>
                        <a:rPr lang="en-US" altLang="zh-CN">
                          <a:ea typeface="宋体" charset="0"/>
                        </a:rPr>
                        <a:t>512kbps</a:t>
                      </a:r>
                      <a:endParaRPr lang="en-US" altLang="zh-CN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ea typeface="宋体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表格 5"/>
          <p:cNvGraphicFramePr/>
          <p:nvPr/>
        </p:nvGraphicFramePr>
        <p:xfrm>
          <a:off x="768985" y="3780790"/>
          <a:ext cx="853440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传输数据类型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ea typeface="宋体" charset="0"/>
                        </a:rPr>
                        <a:t>局域网或专网延迟</a:t>
                      </a:r>
                      <a:endParaRPr lang="zh-CN" altLang="en-US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5G</a:t>
                      </a:r>
                      <a:r>
                        <a:rPr lang="zh-CN" altLang="en-US">
                          <a:ea typeface="宋体" charset="0"/>
                        </a:rPr>
                        <a:t>延迟</a:t>
                      </a:r>
                      <a:endParaRPr lang="zh-CN" altLang="en-US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4G</a:t>
                      </a:r>
                      <a:r>
                        <a:rPr lang="zh-CN" altLang="en-US">
                          <a:ea typeface="宋体" charset="0"/>
                        </a:rPr>
                        <a:t>延迟</a:t>
                      </a:r>
                      <a:endParaRPr lang="zh-CN" altLang="en-US">
                        <a:ea typeface="宋体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720p</a:t>
                      </a:r>
                      <a:r>
                        <a:rPr lang="zh-CN" altLang="en-US">
                          <a:ea typeface="宋体" charset="0"/>
                        </a:rPr>
                        <a:t>图片</a:t>
                      </a:r>
                      <a:endParaRPr lang="zh-CN" altLang="en-US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130ms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200ms</a:t>
                      </a:r>
                      <a:endParaRPr lang="en-US" altLang="zh-CN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~(</a:t>
                      </a:r>
                      <a:r>
                        <a:rPr lang="zh-CN" altLang="en-US">
                          <a:ea typeface="宋体" charset="0"/>
                        </a:rPr>
                        <a:t>带宽不足）</a:t>
                      </a:r>
                      <a:endParaRPr lang="zh-CN" altLang="en-US">
                        <a:ea typeface="宋体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720p</a:t>
                      </a:r>
                      <a:r>
                        <a:rPr lang="zh-CN" altLang="en-US">
                          <a:ea typeface="宋体" charset="0"/>
                        </a:rPr>
                        <a:t>视频</a:t>
                      </a:r>
                      <a:endParaRPr lang="zh-CN" altLang="en-US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130ms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200ms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300ms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1080p</a:t>
                      </a:r>
                      <a:r>
                        <a:rPr lang="zh-CN" altLang="en-US">
                          <a:ea typeface="宋体" charset="0"/>
                        </a:rPr>
                        <a:t>视频</a:t>
                      </a:r>
                      <a:endParaRPr lang="zh-CN" altLang="en-US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130ms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200ms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300ms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1.1 </a:t>
            </a:r>
            <a:r>
              <a:rPr lang="zh-CN" altLang="en-US"/>
              <a:t>视频传输摄像头和车载设备方案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graphicFrame>
        <p:nvGraphicFramePr>
          <p:cNvPr id="5" name="表格 4"/>
          <p:cNvGraphicFramePr/>
          <p:nvPr/>
        </p:nvGraphicFramePr>
        <p:xfrm>
          <a:off x="371475" y="1697990"/>
          <a:ext cx="10008870" cy="3032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3890"/>
                <a:gridCol w="1444534"/>
                <a:gridCol w="1297033"/>
                <a:gridCol w="2333897"/>
                <a:gridCol w="1429839"/>
                <a:gridCol w="1429838"/>
                <a:gridCol w="1429839"/>
              </a:tblGrid>
              <a:tr h="48133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编号</a:t>
                      </a: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摄像头</a:t>
                      </a: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车载设备</a:t>
                      </a: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方案说明</a:t>
                      </a: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优点</a:t>
                      </a: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缺点</a:t>
                      </a: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成本</a:t>
                      </a:r>
                      <a:endParaRPr lang="zh-CN" altLang="en-US" sz="1600"/>
                    </a:p>
                  </a:txBody>
                  <a:tcPr/>
                </a:tc>
              </a:tr>
              <a:tr h="8502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/>
                        <a:t>1</a:t>
                      </a:r>
                      <a:endParaRPr lang="en-US" altLang="zh-CN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/>
                        <a:t>usb</a:t>
                      </a:r>
                      <a:r>
                        <a:rPr lang="zh-CN" altLang="en-US" sz="1600">
                          <a:ea typeface="宋体" charset="0"/>
                        </a:rPr>
                        <a:t>摄像头</a:t>
                      </a:r>
                      <a:endParaRPr lang="zh-CN" altLang="en-US" sz="1600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/>
                        <a:t>x86</a:t>
                      </a:r>
                      <a:r>
                        <a:rPr lang="zh-CN" altLang="en-US" sz="1600">
                          <a:ea typeface="宋体" charset="0"/>
                        </a:rPr>
                        <a:t>工控机</a:t>
                      </a:r>
                      <a:endParaRPr lang="zh-CN" altLang="en-US" sz="1600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/>
                        <a:t>x86</a:t>
                      </a:r>
                      <a:r>
                        <a:rPr lang="zh-CN" altLang="en-US" sz="1000">
                          <a:ea typeface="宋体" charset="0"/>
                        </a:rPr>
                        <a:t>工控机采集</a:t>
                      </a:r>
                      <a:r>
                        <a:rPr lang="en-US" altLang="zh-CN" sz="1000">
                          <a:ea typeface="宋体" charset="0"/>
                        </a:rPr>
                        <a:t>usb</a:t>
                      </a:r>
                      <a:r>
                        <a:rPr lang="zh-CN" altLang="en-US" sz="1000">
                          <a:ea typeface="宋体" charset="0"/>
                        </a:rPr>
                        <a:t>摄像头图片，利用</a:t>
                      </a:r>
                      <a:r>
                        <a:rPr lang="en-US" altLang="zh-CN" sz="1000">
                          <a:ea typeface="宋体" charset="0"/>
                        </a:rPr>
                        <a:t>cpu</a:t>
                      </a:r>
                      <a:r>
                        <a:rPr lang="zh-CN" altLang="en-US" sz="1000">
                          <a:ea typeface="宋体" charset="0"/>
                        </a:rPr>
                        <a:t>进行</a:t>
                      </a:r>
                      <a:r>
                        <a:rPr lang="en-US" altLang="zh-CN" sz="1000">
                          <a:ea typeface="宋体" charset="0"/>
                        </a:rPr>
                        <a:t>h264</a:t>
                      </a:r>
                      <a:r>
                        <a:rPr lang="zh-CN" altLang="en-US" sz="1000">
                          <a:ea typeface="宋体" charset="0"/>
                        </a:rPr>
                        <a:t>视频压缩，传输到服务器</a:t>
                      </a:r>
                      <a:endParaRPr lang="zh-CN" altLang="en-US" sz="1000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可选摄像头比较多</a:t>
                      </a:r>
                      <a:endParaRPr lang="zh-CN" altLang="en-US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需要一台</a:t>
                      </a:r>
                      <a:r>
                        <a:rPr lang="en-US" altLang="zh-CN" sz="1000"/>
                        <a:t>x86</a:t>
                      </a:r>
                      <a:r>
                        <a:rPr lang="zh-CN" altLang="en-US" sz="1000">
                          <a:ea typeface="宋体" charset="0"/>
                        </a:rPr>
                        <a:t>工控机</a:t>
                      </a:r>
                      <a:endParaRPr lang="zh-CN" altLang="en-US" sz="1000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ea typeface="宋体" charset="0"/>
                        </a:rPr>
                        <a:t>x86</a:t>
                      </a:r>
                      <a:r>
                        <a:rPr lang="zh-CN" altLang="en-US" sz="1000">
                          <a:ea typeface="宋体" charset="0"/>
                        </a:rPr>
                        <a:t>工控机成本大于</a:t>
                      </a:r>
                      <a:r>
                        <a:rPr lang="en-US" altLang="zh-CN" sz="1000">
                          <a:ea typeface="宋体" charset="0"/>
                        </a:rPr>
                        <a:t>5000</a:t>
                      </a:r>
                      <a:r>
                        <a:rPr lang="zh-CN" altLang="en-US" sz="1000">
                          <a:ea typeface="宋体" charset="0"/>
                        </a:rPr>
                        <a:t>，摄像头单个价格不到</a:t>
                      </a:r>
                      <a:r>
                        <a:rPr lang="en-US" altLang="zh-CN" sz="1000">
                          <a:ea typeface="宋体" charset="0"/>
                        </a:rPr>
                        <a:t>300</a:t>
                      </a:r>
                      <a:r>
                        <a:rPr lang="zh-CN" altLang="en-US" sz="1000">
                          <a:ea typeface="宋体" charset="0"/>
                        </a:rPr>
                        <a:t>，合计约</a:t>
                      </a:r>
                      <a:r>
                        <a:rPr lang="en-US" altLang="zh-CN" sz="1000">
                          <a:solidFill>
                            <a:srgbClr val="FF0000"/>
                          </a:solidFill>
                          <a:ea typeface="宋体" charset="0"/>
                        </a:rPr>
                        <a:t>6000</a:t>
                      </a:r>
                      <a:endParaRPr lang="en-US" altLang="zh-CN" sz="1000">
                        <a:solidFill>
                          <a:srgbClr val="FF0000"/>
                        </a:solidFill>
                        <a:ea typeface="宋体" charset="0"/>
                      </a:endParaRPr>
                    </a:p>
                  </a:txBody>
                  <a:tcPr/>
                </a:tc>
              </a:tr>
              <a:tr h="8502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/>
                        <a:t>2</a:t>
                      </a:r>
                      <a:endParaRPr lang="en-US" altLang="zh-CN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/>
                        <a:t>FAKRA</a:t>
                      </a:r>
                      <a:r>
                        <a:rPr lang="zh-CN" altLang="en-US" sz="1600">
                          <a:ea typeface="宋体" charset="0"/>
                        </a:rPr>
                        <a:t>摄像头</a:t>
                      </a:r>
                      <a:endParaRPr lang="zh-CN" altLang="en-US" sz="1600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/>
                        <a:t>AGX Xavier</a:t>
                      </a:r>
                      <a:endParaRPr lang="en-US" altLang="zh-CN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/>
                        <a:t>AGX</a:t>
                      </a:r>
                      <a:r>
                        <a:rPr lang="zh-CN" altLang="en-US" sz="1000">
                          <a:ea typeface="宋体" charset="0"/>
                        </a:rPr>
                        <a:t>采集摄像头数据，转换成</a:t>
                      </a:r>
                      <a:r>
                        <a:rPr lang="en-US" altLang="zh-CN" sz="1000">
                          <a:ea typeface="宋体" charset="0"/>
                        </a:rPr>
                        <a:t>YUV</a:t>
                      </a:r>
                      <a:r>
                        <a:rPr lang="zh-CN" altLang="en-US" sz="1000">
                          <a:ea typeface="宋体" charset="0"/>
                        </a:rPr>
                        <a:t>格式，使用</a:t>
                      </a:r>
                      <a:r>
                        <a:rPr lang="en-US" altLang="zh-CN" sz="1000">
                          <a:ea typeface="宋体" charset="0"/>
                        </a:rPr>
                        <a:t>NVENC</a:t>
                      </a:r>
                      <a:r>
                        <a:rPr lang="zh-CN" altLang="en-US" sz="1000">
                          <a:ea typeface="宋体" charset="0"/>
                        </a:rPr>
                        <a:t>压缩，传输到服务器</a:t>
                      </a:r>
                      <a:endParaRPr lang="zh-CN" altLang="en-US" sz="1000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可使用车规级摄像头，比如</a:t>
                      </a:r>
                      <a:r>
                        <a:rPr lang="en-US" altLang="zh-CN" sz="1000"/>
                        <a:t>imx390</a:t>
                      </a:r>
                      <a:endParaRPr lang="en-US" altLang="zh-CN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因为用到</a:t>
                      </a:r>
                      <a:r>
                        <a:rPr lang="en-US" altLang="zh-CN" sz="1000"/>
                        <a:t>GPU,</a:t>
                      </a:r>
                      <a:r>
                        <a:rPr lang="zh-CN" altLang="en-US" sz="1000">
                          <a:ea typeface="宋体" charset="0"/>
                        </a:rPr>
                        <a:t>建议单独配一台</a:t>
                      </a:r>
                      <a:r>
                        <a:rPr lang="en-US" altLang="zh-CN" sz="1000">
                          <a:ea typeface="宋体" charset="0"/>
                        </a:rPr>
                        <a:t>AGX</a:t>
                      </a:r>
                      <a:endParaRPr lang="en-US" altLang="zh-CN" sz="1000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>
                          <a:ea typeface="宋体" charset="0"/>
                        </a:rPr>
                        <a:t>支持</a:t>
                      </a:r>
                      <a:r>
                        <a:rPr lang="en-US" altLang="zh-CN" sz="1000">
                          <a:ea typeface="宋体" charset="0"/>
                        </a:rPr>
                        <a:t>FAKRA</a:t>
                      </a:r>
                      <a:r>
                        <a:rPr lang="zh-CN" altLang="en-US" sz="1000">
                          <a:ea typeface="宋体" charset="0"/>
                        </a:rPr>
                        <a:t>的</a:t>
                      </a:r>
                      <a:r>
                        <a:rPr lang="en-US" altLang="zh-CN" sz="1000">
                          <a:ea typeface="宋体" charset="0"/>
                        </a:rPr>
                        <a:t>AGX</a:t>
                      </a:r>
                      <a:r>
                        <a:rPr lang="zh-CN" altLang="en-US" sz="1000">
                          <a:ea typeface="宋体" charset="0"/>
                        </a:rPr>
                        <a:t>成本约</a:t>
                      </a:r>
                      <a:r>
                        <a:rPr lang="en-US" altLang="zh-CN" sz="1000">
                          <a:ea typeface="宋体" charset="0"/>
                        </a:rPr>
                        <a:t>15000</a:t>
                      </a:r>
                      <a:r>
                        <a:rPr lang="zh-CN" altLang="en-US" sz="1000">
                          <a:ea typeface="宋体" charset="0"/>
                        </a:rPr>
                        <a:t>，单个摄像头价格高于</a:t>
                      </a:r>
                      <a:r>
                        <a:rPr lang="en-US" altLang="zh-CN" sz="1000">
                          <a:ea typeface="宋体" charset="0"/>
                        </a:rPr>
                        <a:t>2000,</a:t>
                      </a:r>
                      <a:r>
                        <a:rPr lang="zh-CN" altLang="en-US" sz="1000">
                          <a:ea typeface="宋体" charset="0"/>
                        </a:rPr>
                        <a:t>合计约</a:t>
                      </a:r>
                      <a:r>
                        <a:rPr lang="en-US" altLang="zh-CN" sz="1000">
                          <a:solidFill>
                            <a:srgbClr val="FF0000"/>
                          </a:solidFill>
                          <a:ea typeface="宋体" charset="0"/>
                        </a:rPr>
                        <a:t>30000</a:t>
                      </a:r>
                      <a:endParaRPr lang="en-US" altLang="zh-CN" sz="1000">
                        <a:solidFill>
                          <a:srgbClr val="FF0000"/>
                        </a:solidFill>
                        <a:ea typeface="宋体" charset="0"/>
                      </a:endParaRPr>
                    </a:p>
                  </a:txBody>
                  <a:tcPr/>
                </a:tc>
              </a:tr>
              <a:tr h="8502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/>
                        <a:t>3</a:t>
                      </a:r>
                      <a:endParaRPr lang="en-US" altLang="zh-CN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/>
                        <a:t>usb h264</a:t>
                      </a:r>
                      <a:endParaRPr lang="en-US" altLang="zh-CN" sz="1600"/>
                    </a:p>
                    <a:p>
                      <a:pPr>
                        <a:buNone/>
                      </a:pPr>
                      <a:r>
                        <a:rPr lang="zh-CN" altLang="en-US" sz="1600">
                          <a:ea typeface="宋体" charset="0"/>
                        </a:rPr>
                        <a:t>摄像头</a:t>
                      </a:r>
                      <a:endParaRPr lang="zh-CN" altLang="en-US" sz="1600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sym typeface="+mn-ea"/>
                        </a:rPr>
                        <a:t>AGX Xavier</a:t>
                      </a:r>
                      <a:endParaRPr lang="en-US" altLang="zh-CN" sz="1600"/>
                    </a:p>
                    <a:p>
                      <a:pPr>
                        <a:buNone/>
                      </a:pPr>
                      <a:endParaRPr lang="en-US" altLang="zh-CN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/>
                        <a:t>AGX</a:t>
                      </a:r>
                      <a:r>
                        <a:rPr lang="zh-CN" altLang="en-US" sz="1000">
                          <a:ea typeface="宋体" charset="0"/>
                        </a:rPr>
                        <a:t>采集摄像头输出的</a:t>
                      </a:r>
                      <a:r>
                        <a:rPr lang="en-US" altLang="zh-CN" sz="1000">
                          <a:ea typeface="宋体" charset="0"/>
                        </a:rPr>
                        <a:t>h264</a:t>
                      </a:r>
                      <a:r>
                        <a:rPr lang="zh-CN" altLang="en-US" sz="1000">
                          <a:ea typeface="宋体" charset="0"/>
                        </a:rPr>
                        <a:t>信息，直接传输到服务器</a:t>
                      </a:r>
                      <a:endParaRPr lang="zh-CN" altLang="en-US" sz="1000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无需另外配置计算单元，节省计算资源</a:t>
                      </a:r>
                      <a:endParaRPr lang="zh-CN" altLang="en-US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可选摄像头比较少</a:t>
                      </a:r>
                      <a:endParaRPr lang="zh-CN" altLang="en-US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>
                          <a:ea typeface="宋体" charset="0"/>
                        </a:rPr>
                        <a:t>单个摄像头价格不到</a:t>
                      </a:r>
                      <a:r>
                        <a:rPr lang="en-US" altLang="zh-CN" sz="1000">
                          <a:ea typeface="宋体" charset="0"/>
                        </a:rPr>
                        <a:t>300,</a:t>
                      </a:r>
                      <a:r>
                        <a:rPr lang="zh-CN" altLang="en-US" sz="1000">
                          <a:ea typeface="宋体" charset="0"/>
                        </a:rPr>
                        <a:t>合计</a:t>
                      </a:r>
                      <a:r>
                        <a:rPr lang="en-US" altLang="zh-CN" sz="1000">
                          <a:solidFill>
                            <a:srgbClr val="FF0000"/>
                          </a:solidFill>
                          <a:ea typeface="宋体" charset="0"/>
                        </a:rPr>
                        <a:t>1000</a:t>
                      </a:r>
                      <a:endParaRPr lang="en-US" altLang="zh-CN" sz="1000">
                        <a:solidFill>
                          <a:srgbClr val="FF0000"/>
                        </a:solidFill>
                        <a:ea typeface="宋体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1.2 </a:t>
            </a:r>
            <a:r>
              <a:rPr lang="zh-CN" altLang="en-US"/>
              <a:t>客户端模式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 dirty="0"/>
          </a:p>
        </p:txBody>
      </p:sp>
      <p:graphicFrame>
        <p:nvGraphicFramePr>
          <p:cNvPr id="5" name="表格 4"/>
          <p:cNvGraphicFramePr/>
          <p:nvPr/>
        </p:nvGraphicFramePr>
        <p:xfrm>
          <a:off x="1665605" y="1766570"/>
          <a:ext cx="7654290" cy="2369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4425"/>
                <a:gridCol w="2006600"/>
                <a:gridCol w="4533265"/>
              </a:tblGrid>
              <a:tr h="5226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编号</a:t>
                      </a: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客户端模式</a:t>
                      </a: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当前问题</a:t>
                      </a:r>
                      <a:endParaRPr lang="zh-CN" altLang="en-US" sz="1600"/>
                    </a:p>
                  </a:txBody>
                  <a:tcPr/>
                </a:tc>
              </a:tr>
              <a:tr h="92392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/>
                        <a:t>1</a:t>
                      </a:r>
                      <a:endParaRPr lang="en-US" altLang="zh-CN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ea typeface="宋体" charset="0"/>
                        </a:rPr>
                        <a:t>C/S</a:t>
                      </a:r>
                      <a:r>
                        <a:rPr lang="zh-CN" altLang="en-US" sz="1600">
                          <a:ea typeface="宋体" charset="0"/>
                        </a:rPr>
                        <a:t>模式</a:t>
                      </a:r>
                      <a:endParaRPr lang="zh-CN" altLang="en-US" sz="1600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sz="1000">
                          <a:ea typeface="宋体" charset="0"/>
                        </a:rPr>
                        <a:t>技术上无问题，经测试，视频基本流畅，低速操控没有问题，键盘操控不够精细，建议用罗技。略有卡顿推测是夏利服务器是移动宽带，车上</a:t>
                      </a:r>
                      <a:r>
                        <a:rPr lang="en-US" altLang="zh-CN" sz="1000">
                          <a:ea typeface="宋体" charset="0"/>
                        </a:rPr>
                        <a:t>5G</a:t>
                      </a:r>
                      <a:r>
                        <a:rPr lang="zh-CN" altLang="en-US" sz="1000">
                          <a:ea typeface="宋体" charset="0"/>
                        </a:rPr>
                        <a:t>是联通的，跨网存在延迟。</a:t>
                      </a:r>
                      <a:endParaRPr lang="zh-CN" altLang="en-US" sz="1000">
                        <a:ea typeface="宋体" charset="0"/>
                      </a:endParaRPr>
                    </a:p>
                  </a:txBody>
                  <a:tcPr/>
                </a:tc>
              </a:tr>
              <a:tr h="9232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/>
                        <a:t>2</a:t>
                      </a:r>
                      <a:endParaRPr lang="en-US" altLang="zh-CN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600"/>
                        <a:t>B/S</a:t>
                      </a:r>
                      <a:r>
                        <a:rPr lang="zh-CN" altLang="en-US" sz="1600">
                          <a:ea typeface="宋体" charset="0"/>
                        </a:rPr>
                        <a:t>模式</a:t>
                      </a:r>
                      <a:endParaRPr lang="zh-CN" altLang="en-US" sz="1600">
                        <a:ea typeface="宋体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>
                          <a:ea typeface="宋体" charset="0"/>
                        </a:rPr>
                        <a:t>前端播放</a:t>
                      </a:r>
                      <a:r>
                        <a:rPr lang="en-US" altLang="zh-CN" sz="1000">
                          <a:ea typeface="宋体" charset="0"/>
                        </a:rPr>
                        <a:t>h264</a:t>
                      </a:r>
                      <a:r>
                        <a:rPr lang="zh-CN" altLang="en-US" sz="1000">
                          <a:ea typeface="宋体" charset="0"/>
                        </a:rPr>
                        <a:t>需要合众解决。目前可用的方案是在监控电脑上预装我们基于</a:t>
                      </a:r>
                      <a:r>
                        <a:rPr lang="en-US" altLang="zh-CN" sz="1000">
                          <a:ea typeface="宋体" charset="0"/>
                        </a:rPr>
                        <a:t>C++</a:t>
                      </a:r>
                      <a:r>
                        <a:rPr lang="zh-CN" altLang="en-US" sz="1000">
                          <a:ea typeface="宋体" charset="0"/>
                        </a:rPr>
                        <a:t>开发的解码服务程序，合众的前端程序用</a:t>
                      </a:r>
                      <a:r>
                        <a:rPr lang="en-US" altLang="zh-CN" sz="1000">
                          <a:ea typeface="宋体" charset="0"/>
                        </a:rPr>
                        <a:t>websocket</a:t>
                      </a:r>
                      <a:r>
                        <a:rPr lang="zh-CN" altLang="en-US" sz="1000">
                          <a:ea typeface="宋体" charset="0"/>
                        </a:rPr>
                        <a:t>从服务器获取视频</a:t>
                      </a:r>
                      <a:r>
                        <a:rPr lang="en-US" altLang="zh-CN" sz="1000">
                          <a:ea typeface="宋体" charset="0"/>
                        </a:rPr>
                        <a:t>frame</a:t>
                      </a:r>
                      <a:r>
                        <a:rPr lang="zh-CN" altLang="en-US" sz="1000">
                          <a:ea typeface="宋体" charset="0"/>
                        </a:rPr>
                        <a:t>，然后前端程序通过</a:t>
                      </a:r>
                      <a:r>
                        <a:rPr lang="en-US" altLang="zh-CN" sz="1000">
                          <a:ea typeface="宋体" charset="0"/>
                        </a:rPr>
                        <a:t>websocket</a:t>
                      </a:r>
                      <a:r>
                        <a:rPr lang="zh-CN" altLang="en-US" sz="1000">
                          <a:ea typeface="宋体" charset="0"/>
                        </a:rPr>
                        <a:t>发给运行在本机的解码服务程序对</a:t>
                      </a:r>
                      <a:r>
                        <a:rPr lang="en-US" altLang="zh-CN" sz="1000">
                          <a:ea typeface="宋体" charset="0"/>
                        </a:rPr>
                        <a:t>frame</a:t>
                      </a:r>
                      <a:r>
                        <a:rPr lang="zh-CN" altLang="en-US" sz="1000">
                          <a:ea typeface="宋体" charset="0"/>
                        </a:rPr>
                        <a:t>进行解码转换成</a:t>
                      </a:r>
                      <a:r>
                        <a:rPr lang="en-US" altLang="zh-CN" sz="1000">
                          <a:ea typeface="宋体" charset="0"/>
                        </a:rPr>
                        <a:t>jpg</a:t>
                      </a:r>
                      <a:r>
                        <a:rPr lang="zh-CN" altLang="en-US" sz="1000">
                          <a:ea typeface="宋体" charset="0"/>
                        </a:rPr>
                        <a:t>图片，前端程序从服务程序拿到</a:t>
                      </a:r>
                      <a:r>
                        <a:rPr lang="en-US" altLang="zh-CN" sz="1000">
                          <a:ea typeface="宋体" charset="0"/>
                        </a:rPr>
                        <a:t>jpg</a:t>
                      </a:r>
                      <a:r>
                        <a:rPr lang="zh-CN" altLang="en-US" sz="1000">
                          <a:ea typeface="宋体" charset="0"/>
                        </a:rPr>
                        <a:t>图片进行显示。这个流程测试可行。</a:t>
                      </a:r>
                      <a:endParaRPr lang="zh-CN" altLang="en-US" sz="1000">
                        <a:ea typeface="宋体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41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4"/>
          </p:nvPr>
        </p:nvSpPr>
        <p:spPr>
          <a:xfrm>
            <a:off x="11218277" y="6368624"/>
            <a:ext cx="718530" cy="365125"/>
          </a:xfrm>
          <a:prstGeom prst="rect">
            <a:avLst/>
          </a:prstGeom>
        </p:spPr>
        <p:txBody>
          <a:bodyPr/>
          <a:lstStyle/>
          <a:p>
            <a:fld id="{F9954841-DDB9-4D98-80F0-B7611239509B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 descr="C:\Users\ADC\Desktop\50c08834a8f5bad929ecaa7b5901a48.jpg50c08834a8f5bad929ecaa7b5901a48"/>
          <p:cNvPicPr>
            <a:picLocks noChangeAspect="1"/>
          </p:cNvPicPr>
          <p:nvPr/>
        </p:nvPicPr>
        <p:blipFill>
          <a:blip r:embed="rId1">
            <a:clrChange>
              <a:clrFrom>
                <a:srgbClr val="01437D">
                  <a:alpha val="100000"/>
                </a:srgbClr>
              </a:clrFrom>
              <a:clrTo>
                <a:srgbClr val="01437D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396000" y="2451762"/>
            <a:ext cx="5400000" cy="14401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852</Words>
  <Application>WPS 演示</Application>
  <PresentationFormat>宽屏</PresentationFormat>
  <Paragraphs>154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7" baseType="lpstr">
      <vt:lpstr>Arial</vt:lpstr>
      <vt:lpstr>宋体</vt:lpstr>
      <vt:lpstr>Wingdings</vt:lpstr>
      <vt:lpstr>黑体</vt:lpstr>
      <vt:lpstr>Droid Sans Fallback</vt:lpstr>
      <vt:lpstr>Nimbus Roman No9 L</vt:lpstr>
      <vt:lpstr>宋体</vt:lpstr>
      <vt:lpstr>等线</vt:lpstr>
      <vt:lpstr>Gubbi</vt:lpstr>
      <vt:lpstr>微软雅黑</vt:lpstr>
      <vt:lpstr>Arial Unicode MS</vt:lpstr>
      <vt:lpstr>Office 主题​​</vt:lpstr>
      <vt:lpstr>PowerPoint 演示文稿</vt:lpstr>
      <vt:lpstr>1.0 带宽需求和理论延迟</vt:lpstr>
      <vt:lpstr>1.1 视频传输摄像头和车载设备方案</vt:lpstr>
      <vt:lpstr>1.2 客户端模式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yehuimei</dc:creator>
  <cp:lastModifiedBy>yuchuli</cp:lastModifiedBy>
  <cp:revision>56</cp:revision>
  <dcterms:created xsi:type="dcterms:W3CDTF">2022-04-22T06:18:49Z</dcterms:created>
  <dcterms:modified xsi:type="dcterms:W3CDTF">2022-04-22T06:18:49Z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2052-11.1.0.10920</vt:lpwstr>
  </property>
</Properties>
</file>